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6"/>
  </p:notesMasterIdLst>
  <p:sldIdLst>
    <p:sldId id="256" r:id="rId2"/>
    <p:sldId id="262" r:id="rId3"/>
    <p:sldId id="257" r:id="rId4"/>
    <p:sldId id="264" r:id="rId5"/>
    <p:sldId id="270" r:id="rId6"/>
    <p:sldId id="258" r:id="rId7"/>
    <p:sldId id="259" r:id="rId8"/>
    <p:sldId id="271" r:id="rId9"/>
    <p:sldId id="260" r:id="rId10"/>
    <p:sldId id="268" r:id="rId11"/>
    <p:sldId id="261" r:id="rId12"/>
    <p:sldId id="265" r:id="rId13"/>
    <p:sldId id="267"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74"/>
  </p:normalViewPr>
  <p:slideViewPr>
    <p:cSldViewPr snapToGrid="0">
      <p:cViewPr varScale="1">
        <p:scale>
          <a:sx n="89" d="100"/>
          <a:sy n="89" d="100"/>
        </p:scale>
        <p:origin x="1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13421-B0BF-5949-AB4A-6779A699887E}" type="datetimeFigureOut">
              <a:rPr lang="en-US" smtClean="0"/>
              <a:t>6/1/24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7F8F7-632B-EC40-8957-A65A3E8DB178}" type="slidenum">
              <a:rPr lang="en-US" smtClean="0"/>
              <a:t>‹#›</a:t>
            </a:fld>
            <a:endParaRPr lang="en-US"/>
          </a:p>
        </p:txBody>
      </p:sp>
    </p:spTree>
    <p:extLst>
      <p:ext uri="{BB962C8B-B14F-4D97-AF65-F5344CB8AC3E}">
        <p14:creationId xmlns:p14="http://schemas.microsoft.com/office/powerpoint/2010/main" val="1795985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1: Does Growth Income impact sales growth </a:t>
            </a:r>
          </a:p>
          <a:p>
            <a:r>
              <a:rPr lang="en-US" dirty="0"/>
              <a:t>Questions 2: Does customer rating impact sales growth</a:t>
            </a:r>
          </a:p>
          <a:p>
            <a:endParaRPr lang="en-US" dirty="0"/>
          </a:p>
          <a:p>
            <a:r>
              <a:rPr lang="en-US" dirty="0"/>
              <a:t>These are some variables we would analyze and explore to see how much do they impact sales growth in super market</a:t>
            </a:r>
          </a:p>
          <a:p>
            <a:endParaRPr lang="en-US" dirty="0"/>
          </a:p>
          <a:p>
            <a:r>
              <a:rPr lang="en-US" dirty="0"/>
              <a:t>Step 1: Read data </a:t>
            </a:r>
          </a:p>
          <a:p>
            <a:r>
              <a:rPr lang="en-US" dirty="0"/>
              <a:t>Step 2: Get information on the data variables</a:t>
            </a:r>
          </a:p>
          <a:p>
            <a:r>
              <a:rPr lang="en-US" dirty="0"/>
              <a:t>Step 3: Descriptive analysis </a:t>
            </a:r>
          </a:p>
          <a:p>
            <a:r>
              <a:rPr lang="en-US" dirty="0"/>
              <a:t>Step 4 and 5: Breakdown the </a:t>
            </a:r>
            <a:r>
              <a:rPr lang="en-US" dirty="0" err="1"/>
              <a:t>disibutions</a:t>
            </a:r>
            <a:r>
              <a:rPr lang="en-US" dirty="0"/>
              <a:t> of variables in the data set (Bivariate Analysis)</a:t>
            </a:r>
          </a:p>
          <a:p>
            <a:r>
              <a:rPr lang="en-US" dirty="0"/>
              <a:t>Step 6: Analyze Relationships between variables </a:t>
            </a:r>
          </a:p>
          <a:p>
            <a:r>
              <a:rPr lang="en-US" dirty="0"/>
              <a:t>Step 7: Regression analysis </a:t>
            </a:r>
          </a:p>
          <a:p>
            <a:endParaRPr lang="en-US" dirty="0"/>
          </a:p>
          <a:p>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2</a:t>
            </a:fld>
            <a:endParaRPr lang="en-US"/>
          </a:p>
        </p:txBody>
      </p:sp>
    </p:spTree>
    <p:extLst>
      <p:ext uri="{BB962C8B-B14F-4D97-AF65-F5344CB8AC3E}">
        <p14:creationId xmlns:p14="http://schemas.microsoft.com/office/powerpoint/2010/main" val="1820833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rPr>
              <a:t>We would expect to see a cloud of points with no clear linear relationship. This would indicate that there is no strong correlation between unit price and gross income. There may be some outliers, where a particular product with a high unit price is purchased by someone with a low gross income, but overall there wouldn't be a trend.</a:t>
            </a:r>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11</a:t>
            </a:fld>
            <a:endParaRPr lang="en-US"/>
          </a:p>
        </p:txBody>
      </p:sp>
    </p:spTree>
    <p:extLst>
      <p:ext uri="{BB962C8B-B14F-4D97-AF65-F5344CB8AC3E}">
        <p14:creationId xmlns:p14="http://schemas.microsoft.com/office/powerpoint/2010/main" val="244880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none" strike="noStrike" dirty="0">
                <a:solidFill>
                  <a:srgbClr val="0D0D0D"/>
                </a:solidFill>
                <a:effectLst/>
                <a:latin typeface="ui-sans-serif"/>
              </a:rPr>
              <a:t>The model explains approximately 40.3% of the variance in gross income.</a:t>
            </a:r>
          </a:p>
          <a:p>
            <a:pPr algn="l">
              <a:buFont typeface="Arial" panose="020B0604020202020204" pitchFamily="34" charset="0"/>
              <a:buChar char="•"/>
            </a:pPr>
            <a:r>
              <a:rPr lang="en-US" b="0" i="0" u="none" strike="noStrike" dirty="0">
                <a:solidFill>
                  <a:srgbClr val="0D0D0D"/>
                </a:solidFill>
                <a:effectLst/>
                <a:latin typeface="ui-sans-serif"/>
              </a:rPr>
              <a:t>Unit price is a significant predictor of gross income, while Rating is not.</a:t>
            </a:r>
          </a:p>
          <a:p>
            <a:pPr algn="l">
              <a:buFont typeface="Arial" panose="020B0604020202020204" pitchFamily="34" charset="0"/>
              <a:buChar char="•"/>
            </a:pPr>
            <a:r>
              <a:rPr lang="en-US" b="0" i="0" u="none" strike="noStrike" dirty="0">
                <a:solidFill>
                  <a:srgbClr val="0D0D0D"/>
                </a:solidFill>
                <a:effectLst/>
                <a:latin typeface="ui-sans-serif"/>
              </a:rPr>
              <a:t>The intercept is not statistically significant.</a:t>
            </a:r>
          </a:p>
          <a:p>
            <a:pPr algn="l">
              <a:buFont typeface="Arial" panose="020B0604020202020204" pitchFamily="34" charset="0"/>
              <a:buChar char="•"/>
            </a:pPr>
            <a:r>
              <a:rPr lang="en-US" b="0" i="0" u="none" strike="noStrike" dirty="0">
                <a:solidFill>
                  <a:srgbClr val="0D0D0D"/>
                </a:solidFill>
                <a:effectLst/>
                <a:latin typeface="ui-sans-serif"/>
              </a:rPr>
              <a:t>The diagnostic statistics do not indicate major issues with normality or autocorrelation, although high condition numbers might suggest multicollinearity, but 293 is on the edge where concern starts.</a:t>
            </a:r>
          </a:p>
          <a:p>
            <a:br>
              <a:rPr lang="en-US" dirty="0"/>
            </a:br>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13</a:t>
            </a:fld>
            <a:endParaRPr lang="en-US"/>
          </a:p>
        </p:txBody>
      </p:sp>
    </p:spTree>
    <p:extLst>
      <p:ext uri="{BB962C8B-B14F-4D97-AF65-F5344CB8AC3E}">
        <p14:creationId xmlns:p14="http://schemas.microsoft.com/office/powerpoint/2010/main" val="590535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to be no correlation between the variables and decided to analyze that impact sales growth</a:t>
            </a:r>
          </a:p>
          <a:p>
            <a:r>
              <a:rPr lang="en-US" dirty="0"/>
              <a:t>Seems be no trend in the data .</a:t>
            </a:r>
          </a:p>
          <a:p>
            <a:endParaRPr lang="en-US" dirty="0"/>
          </a:p>
          <a:p>
            <a:r>
              <a:rPr lang="en-US" dirty="0"/>
              <a:t>We will continue to investigate other variables for further analysis </a:t>
            </a:r>
          </a:p>
          <a:p>
            <a:endParaRPr lang="en-US" dirty="0"/>
          </a:p>
          <a:p>
            <a:r>
              <a:rPr lang="en-US" dirty="0"/>
              <a:t>Please let me know if you have any questions .</a:t>
            </a:r>
          </a:p>
          <a:p>
            <a:endParaRPr lang="en-US" dirty="0"/>
          </a:p>
          <a:p>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14</a:t>
            </a:fld>
            <a:endParaRPr lang="en-US"/>
          </a:p>
        </p:txBody>
      </p:sp>
    </p:spTree>
    <p:extLst>
      <p:ext uri="{BB962C8B-B14F-4D97-AF65-F5344CB8AC3E}">
        <p14:creationId xmlns:p14="http://schemas.microsoft.com/office/powerpoint/2010/main" val="123354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3</a:t>
            </a:fld>
            <a:endParaRPr lang="en-US"/>
          </a:p>
        </p:txBody>
      </p:sp>
    </p:spTree>
    <p:extLst>
      <p:ext uri="{BB962C8B-B14F-4D97-AF65-F5344CB8AC3E}">
        <p14:creationId xmlns:p14="http://schemas.microsoft.com/office/powerpoint/2010/main" val="181003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a:t>
            </a:r>
          </a:p>
        </p:txBody>
      </p:sp>
      <p:sp>
        <p:nvSpPr>
          <p:cNvPr id="4" name="Slide Number Placeholder 3"/>
          <p:cNvSpPr>
            <a:spLocks noGrp="1"/>
          </p:cNvSpPr>
          <p:nvPr>
            <p:ph type="sldNum" sz="quarter" idx="5"/>
          </p:nvPr>
        </p:nvSpPr>
        <p:spPr/>
        <p:txBody>
          <a:bodyPr/>
          <a:lstStyle/>
          <a:p>
            <a:fld id="{01F7F8F7-632B-EC40-8957-A65A3E8DB178}" type="slidenum">
              <a:rPr lang="en-US" smtClean="0"/>
              <a:t>4</a:t>
            </a:fld>
            <a:endParaRPr lang="en-US"/>
          </a:p>
        </p:txBody>
      </p:sp>
    </p:spTree>
    <p:extLst>
      <p:ext uri="{BB962C8B-B14F-4D97-AF65-F5344CB8AC3E}">
        <p14:creationId xmlns:p14="http://schemas.microsoft.com/office/powerpoint/2010/main" val="109290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Mean:</a:t>
            </a:r>
            <a:r>
              <a:rPr lang="en-US" dirty="0"/>
              <a:t> The average value of each numerical column in the dataset. For example, the Unit price column has a mean of 55.67. This signifies that the average unit price across all products sold is around $55.67.</a:t>
            </a:r>
          </a:p>
          <a:p>
            <a:r>
              <a:rPr lang="en-US" b="1" dirty="0"/>
              <a:t>Spread:</a:t>
            </a:r>
            <a:r>
              <a:rPr lang="en-US" dirty="0"/>
              <a:t> The variability of the data in each column. There are two common ways to measure spread:</a:t>
            </a:r>
          </a:p>
          <a:p>
            <a:pPr>
              <a:buFont typeface="Arial" panose="020B0604020202020204" pitchFamily="34" charset="0"/>
              <a:buChar char="•"/>
            </a:pPr>
            <a:r>
              <a:rPr lang="en-US" b="1" dirty="0"/>
              <a:t>Range:</a:t>
            </a:r>
            <a:r>
              <a:rPr lang="en-US" dirty="0"/>
              <a:t> The difference between the highest and lowest values in this column. For instance, the Unit price ranges from $10.08 to $99.96.</a:t>
            </a:r>
          </a:p>
          <a:p>
            <a:pPr>
              <a:buFont typeface="Arial" panose="020B0604020202020204" pitchFamily="34" charset="0"/>
              <a:buChar char="•"/>
            </a:pPr>
            <a:r>
              <a:rPr lang="en-US" b="1" dirty="0"/>
              <a:t>Standard deviation:</a:t>
            </a:r>
            <a:r>
              <a:rPr lang="en-US" dirty="0"/>
              <a:t> A measure of how spread out the data is from the mean. A lower standard deviation indicates that the data points tend to be closer to the mean, while a higher standard deviation suggests more variation from the mean. In this dataset  the standard deviation for Unit price is $26.49.</a:t>
            </a:r>
          </a:p>
          <a:p>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5</a:t>
            </a:fld>
            <a:endParaRPr lang="en-US"/>
          </a:p>
        </p:txBody>
      </p:sp>
    </p:spTree>
    <p:extLst>
      <p:ext uri="{BB962C8B-B14F-4D97-AF65-F5344CB8AC3E}">
        <p14:creationId xmlns:p14="http://schemas.microsoft.com/office/powerpoint/2010/main" val="383957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highlight>
                  <a:srgbClr val="FFFFFF"/>
                </a:highlight>
                <a:latin typeface="Roboto" panose="02000000000000000000" pitchFamily="2" charset="0"/>
              </a:rPr>
              <a:t>The Histogram looks like a normal. It seems to be no skewed either left or right direction.</a:t>
            </a:r>
            <a:endParaRPr lang="en-US" b="1" dirty="0"/>
          </a:p>
        </p:txBody>
      </p:sp>
      <p:sp>
        <p:nvSpPr>
          <p:cNvPr id="4" name="Slide Number Placeholder 3"/>
          <p:cNvSpPr>
            <a:spLocks noGrp="1"/>
          </p:cNvSpPr>
          <p:nvPr>
            <p:ph type="sldNum" sz="quarter" idx="5"/>
          </p:nvPr>
        </p:nvSpPr>
        <p:spPr/>
        <p:txBody>
          <a:bodyPr/>
          <a:lstStyle/>
          <a:p>
            <a:fld id="{01F7F8F7-632B-EC40-8957-A65A3E8DB178}" type="slidenum">
              <a:rPr lang="en-US" smtClean="0"/>
              <a:t>6</a:t>
            </a:fld>
            <a:endParaRPr lang="en-US"/>
          </a:p>
        </p:txBody>
      </p:sp>
    </p:spTree>
    <p:extLst>
      <p:ext uri="{BB962C8B-B14F-4D97-AF65-F5344CB8AC3E}">
        <p14:creationId xmlns:p14="http://schemas.microsoft.com/office/powerpoint/2010/main" val="3054415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7</a:t>
            </a:fld>
            <a:endParaRPr lang="en-US"/>
          </a:p>
        </p:txBody>
      </p:sp>
    </p:spTree>
    <p:extLst>
      <p:ext uri="{BB962C8B-B14F-4D97-AF65-F5344CB8AC3E}">
        <p14:creationId xmlns:p14="http://schemas.microsoft.com/office/powerpoint/2010/main" val="2175432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red line in the graph intersects the y-axis at about 0.6. This means that there is a 60% chance that a data point in the dataset will have a gross income of less than or equal to the value of the x-axis where the two lines intersect (which is about $800).</a:t>
            </a:r>
          </a:p>
          <a:p>
            <a:pPr algn="l"/>
            <a:r>
              <a:rPr lang="en-US" b="0" i="0" u="none" strike="noStrike" dirty="0">
                <a:solidFill>
                  <a:srgbClr val="000000"/>
                </a:solidFill>
                <a:effectLst/>
              </a:rPr>
              <a:t>The green line shows the 25th and 75th percentiles of the data. The 25th percentile is the value below which 25% of the data points fall. The 75th percentile is the value below which 75% of the data points fall. The area between the two green lines represents the middle 50% of the data.</a:t>
            </a:r>
          </a:p>
          <a:p>
            <a:pPr algn="l"/>
            <a:r>
              <a:rPr lang="en-US" b="0" i="0" u="none" strike="noStrike" dirty="0">
                <a:solidFill>
                  <a:srgbClr val="000000"/>
                </a:solidFill>
                <a:effectLst/>
              </a:rPr>
              <a:t>The impact of grass income on supermarket sales is a complex issue and there is no easy answer. However, it is likely that there is a positive correlation between the two. In other words, as grass income increases, supermarket sales are also likely to increase. This is because people with more money are likely to spend more money on groceries.</a:t>
            </a:r>
          </a:p>
          <a:p>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8</a:t>
            </a:fld>
            <a:endParaRPr lang="en-US"/>
          </a:p>
        </p:txBody>
      </p:sp>
    </p:spTree>
    <p:extLst>
      <p:ext uri="{BB962C8B-B14F-4D97-AF65-F5344CB8AC3E}">
        <p14:creationId xmlns:p14="http://schemas.microsoft.com/office/powerpoint/2010/main" val="2979383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0D0D0D"/>
                </a:solidFill>
                <a:effectLst/>
                <a:latin typeface="ui-sans-serif"/>
              </a:rPr>
              <a:t>Distribution of Points</a:t>
            </a:r>
            <a:r>
              <a:rPr lang="en-US" b="0" i="0" u="none" strike="noStrike" dirty="0">
                <a:solidFill>
                  <a:srgbClr val="0D0D0D"/>
                </a:solidFill>
                <a:effectLst/>
                <a:latin typeface="ui-sans-serif"/>
              </a:rPr>
              <a:t>:</a:t>
            </a:r>
          </a:p>
          <a:p>
            <a:pPr marL="742950" lvl="1" indent="-285750" algn="l">
              <a:buFont typeface="+mj-lt"/>
              <a:buAutoNum type="arabicPeriod"/>
            </a:pPr>
            <a:r>
              <a:rPr lang="en-US" b="0" i="0" u="none" strike="noStrike" dirty="0">
                <a:solidFill>
                  <a:srgbClr val="0D0D0D"/>
                </a:solidFill>
                <a:effectLst/>
                <a:latin typeface="ui-sans-serif"/>
              </a:rPr>
              <a:t>The points are scattered across the entire range of Rating and gross income.</a:t>
            </a:r>
          </a:p>
          <a:p>
            <a:pPr marL="742950" lvl="1" indent="-285750" algn="l">
              <a:buFont typeface="+mj-lt"/>
              <a:buAutoNum type="arabicPeriod"/>
            </a:pPr>
            <a:r>
              <a:rPr lang="en-US" b="0" i="0" u="none" strike="noStrike" dirty="0">
                <a:solidFill>
                  <a:srgbClr val="0D0D0D"/>
                </a:solidFill>
                <a:effectLst/>
                <a:latin typeface="ui-sans-serif"/>
              </a:rPr>
              <a:t>There does not appear to be a strong linear relationship between Rating and gross income as the points are widely spread out in the vertical direction for each value of Rating.</a:t>
            </a:r>
          </a:p>
          <a:p>
            <a:pPr algn="l">
              <a:buFont typeface="+mj-lt"/>
              <a:buAutoNum type="arabicPeriod"/>
            </a:pPr>
            <a:r>
              <a:rPr lang="en-US" b="1" i="0" u="none" strike="noStrike" dirty="0">
                <a:solidFill>
                  <a:srgbClr val="0D0D0D"/>
                </a:solidFill>
                <a:effectLst/>
                <a:latin typeface="ui-sans-serif"/>
              </a:rPr>
              <a:t>Trend Analysis</a:t>
            </a:r>
            <a:r>
              <a:rPr lang="en-US" b="0" i="0" u="none" strike="noStrike" dirty="0">
                <a:solidFill>
                  <a:srgbClr val="0D0D0D"/>
                </a:solidFill>
                <a:effectLst/>
                <a:latin typeface="ui-sans-serif"/>
              </a:rPr>
              <a:t>:</a:t>
            </a:r>
          </a:p>
          <a:p>
            <a:pPr marL="742950" lvl="1" indent="-285750" algn="l">
              <a:buFont typeface="+mj-lt"/>
              <a:buAutoNum type="arabicPeriod"/>
            </a:pPr>
            <a:r>
              <a:rPr lang="en-US" b="0" i="0" u="none" strike="noStrike" dirty="0">
                <a:solidFill>
                  <a:srgbClr val="0D0D0D"/>
                </a:solidFill>
                <a:effectLst/>
                <a:latin typeface="ui-sans-serif"/>
              </a:rPr>
              <a:t>There is no clear upward or downward trend that would suggest a positive or negative correlation between Rating and gross income.</a:t>
            </a:r>
          </a:p>
          <a:p>
            <a:pPr marL="742950" lvl="1" indent="-285750" algn="l">
              <a:buFont typeface="+mj-lt"/>
              <a:buAutoNum type="arabicPeriod"/>
            </a:pPr>
            <a:r>
              <a:rPr lang="en-US" b="0" i="0" u="none" strike="noStrike" dirty="0">
                <a:solidFill>
                  <a:srgbClr val="0D0D0D"/>
                </a:solidFill>
                <a:effectLst/>
                <a:latin typeface="ui-sans-serif"/>
              </a:rPr>
              <a:t>The gross income values are relatively evenly distributed across different ratings.</a:t>
            </a:r>
          </a:p>
          <a:p>
            <a:pPr algn="l">
              <a:buFont typeface="+mj-lt"/>
              <a:buAutoNum type="arabicPeriod"/>
            </a:pPr>
            <a:r>
              <a:rPr lang="en-US" b="1" i="0" u="none" strike="noStrike" dirty="0">
                <a:solidFill>
                  <a:srgbClr val="0D0D0D"/>
                </a:solidFill>
                <a:effectLst/>
                <a:latin typeface="ui-sans-serif"/>
              </a:rPr>
              <a:t>Correlation</a:t>
            </a:r>
            <a:r>
              <a:rPr lang="en-US" b="0" i="0" u="none" strike="noStrike" dirty="0">
                <a:solidFill>
                  <a:srgbClr val="0D0D0D"/>
                </a:solidFill>
                <a:effectLst/>
                <a:latin typeface="ui-sans-serif"/>
              </a:rPr>
              <a:t>:</a:t>
            </a:r>
          </a:p>
          <a:p>
            <a:pPr marL="742950" lvl="1" indent="-285750" algn="l">
              <a:buFont typeface="+mj-lt"/>
              <a:buAutoNum type="arabicPeriod"/>
            </a:pPr>
            <a:r>
              <a:rPr lang="en-US" b="0" i="0" u="none" strike="noStrike" dirty="0">
                <a:solidFill>
                  <a:srgbClr val="0D0D0D"/>
                </a:solidFill>
                <a:effectLst/>
                <a:latin typeface="ui-sans-serif"/>
              </a:rPr>
              <a:t>Visual inspection suggests a very weak or non-existent correlation between Rating and gross income.</a:t>
            </a:r>
          </a:p>
          <a:p>
            <a:pPr marL="742950" lvl="1" indent="-285750" algn="l">
              <a:buFont typeface="+mj-lt"/>
              <a:buAutoNum type="arabicPeriod"/>
            </a:pPr>
            <a:r>
              <a:rPr lang="en-US" b="0" i="0" u="none" strike="noStrike" dirty="0">
                <a:solidFill>
                  <a:srgbClr val="0D0D0D"/>
                </a:solidFill>
                <a:effectLst/>
                <a:latin typeface="ui-sans-serif"/>
              </a:rPr>
              <a:t>This can be further confirmed by calculating the Pearson correlation coefficient.</a:t>
            </a:r>
          </a:p>
          <a:p>
            <a:pPr algn="l">
              <a:buFont typeface="+mj-lt"/>
              <a:buAutoNum type="arabicPeriod"/>
            </a:pPr>
            <a:r>
              <a:rPr lang="en-US" b="1" i="0" u="none" strike="noStrike" dirty="0">
                <a:solidFill>
                  <a:srgbClr val="0D0D0D"/>
                </a:solidFill>
                <a:effectLst/>
                <a:latin typeface="ui-sans-serif"/>
              </a:rPr>
              <a:t>Variability</a:t>
            </a:r>
            <a:r>
              <a:rPr lang="en-US" b="0" i="0" u="none" strike="noStrike" dirty="0">
                <a:solidFill>
                  <a:srgbClr val="0D0D0D"/>
                </a:solidFill>
                <a:effectLst/>
                <a:latin typeface="ui-sans-serif"/>
              </a:rPr>
              <a:t>:</a:t>
            </a:r>
          </a:p>
          <a:p>
            <a:pPr marL="742950" lvl="1" indent="-285750" algn="l">
              <a:buFont typeface="+mj-lt"/>
              <a:buAutoNum type="arabicPeriod"/>
            </a:pPr>
            <a:r>
              <a:rPr lang="en-US" b="0" i="0" u="none" strike="noStrike" dirty="0">
                <a:solidFill>
                  <a:srgbClr val="0D0D0D"/>
                </a:solidFill>
                <a:effectLst/>
                <a:latin typeface="ui-sans-serif"/>
              </a:rPr>
              <a:t>Gross income shows high variability across all levels of rating.</a:t>
            </a:r>
          </a:p>
          <a:p>
            <a:pPr marL="742950" lvl="1" indent="-285750" algn="l">
              <a:buFont typeface="+mj-lt"/>
              <a:buAutoNum type="arabicPeriod"/>
            </a:pPr>
            <a:r>
              <a:rPr lang="en-US" b="0" i="0" u="none" strike="noStrike" dirty="0">
                <a:solidFill>
                  <a:srgbClr val="0D0D0D"/>
                </a:solidFill>
                <a:effectLst/>
                <a:latin typeface="ui-sans-serif"/>
              </a:rPr>
              <a:t>This suggests that other factors may be influencing gross income more significantly than rating.</a:t>
            </a:r>
          </a:p>
          <a:p>
            <a:br>
              <a:rPr lang="en-US" dirty="0"/>
            </a:br>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9</a:t>
            </a:fld>
            <a:endParaRPr lang="en-US"/>
          </a:p>
        </p:txBody>
      </p:sp>
    </p:spTree>
    <p:extLst>
      <p:ext uri="{BB962C8B-B14F-4D97-AF65-F5344CB8AC3E}">
        <p14:creationId xmlns:p14="http://schemas.microsoft.com/office/powerpoint/2010/main" val="4015873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0D0D0D"/>
                </a:solidFill>
                <a:effectLst/>
                <a:latin typeface="ui-sans-serif"/>
              </a:rPr>
              <a:t>Pearson Correlation Coefficient</a:t>
            </a:r>
            <a:r>
              <a:rPr lang="en-US" b="0" i="0" u="none" strike="noStrike" dirty="0">
                <a:solidFill>
                  <a:srgbClr val="0D0D0D"/>
                </a:solidFill>
                <a:effectLst/>
                <a:latin typeface="ui-sans-serif"/>
              </a:rPr>
              <a:t>: If the calculated coefficient is close to 0, it confirms the visual observation that there is no significant linear relationship between Rating and gross income.</a:t>
            </a:r>
          </a:p>
          <a:p>
            <a:endParaRPr lang="en-US" b="0" i="0" u="none" strike="noStrike">
              <a:solidFill>
                <a:srgbClr val="0D0D0D"/>
              </a:solidFill>
              <a:effectLst/>
              <a:highlight>
                <a:srgbClr val="FFFFFF"/>
              </a:highlight>
              <a:latin typeface="ui-sans-serif"/>
            </a:endParaRPr>
          </a:p>
          <a:p>
            <a:r>
              <a:rPr lang="en-US" b="0" i="0" u="none" strike="noStrike">
                <a:solidFill>
                  <a:srgbClr val="0D0D0D"/>
                </a:solidFill>
                <a:effectLst/>
                <a:highlight>
                  <a:srgbClr val="FFFFFF"/>
                </a:highlight>
                <a:latin typeface="ui-sans-serif"/>
              </a:rPr>
              <a:t>The </a:t>
            </a:r>
            <a:r>
              <a:rPr lang="en-US" b="0" i="0" u="none" strike="noStrike" dirty="0">
                <a:solidFill>
                  <a:srgbClr val="0D0D0D"/>
                </a:solidFill>
                <a:effectLst/>
                <a:highlight>
                  <a:srgbClr val="FFFFFF"/>
                </a:highlight>
                <a:latin typeface="ui-sans-serif"/>
              </a:rPr>
              <a:t>calculation is close to 0 so there is no significant correlation, it suggests that customer ratings do not directly impact the gross income</a:t>
            </a:r>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10</a:t>
            </a:fld>
            <a:endParaRPr lang="en-US"/>
          </a:p>
        </p:txBody>
      </p:sp>
    </p:spTree>
    <p:extLst>
      <p:ext uri="{BB962C8B-B14F-4D97-AF65-F5344CB8AC3E}">
        <p14:creationId xmlns:p14="http://schemas.microsoft.com/office/powerpoint/2010/main" val="547595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6/1/24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Supermarket_interior_Coop_Extra_GR%C3%98NT_FRUKT_vegetables_fruit_Tj%C3%B8me,_Norway_2017-11-02.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B8AA617-0537-4ED7-91B6-66511A647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2E8BF1F-CE61-45C5-92AC-552D23176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05891B7-8805-8C8C-EC77-9C0CA221AA76}"/>
              </a:ext>
            </a:extLst>
          </p:cNvPr>
          <p:cNvSpPr>
            <a:spLocks noGrp="1"/>
          </p:cNvSpPr>
          <p:nvPr>
            <p:ph type="subTitle" idx="1"/>
          </p:nvPr>
        </p:nvSpPr>
        <p:spPr>
          <a:xfrm>
            <a:off x="1100014" y="4700588"/>
            <a:ext cx="10180696" cy="1508796"/>
          </a:xfrm>
        </p:spPr>
        <p:txBody>
          <a:bodyPr>
            <a:normAutofit fontScale="55000" lnSpcReduction="20000"/>
          </a:bodyPr>
          <a:lstStyle/>
          <a:p>
            <a:r>
              <a:rPr lang="en-US" sz="5600" dirty="0"/>
              <a:t>Final Term Project week 12 </a:t>
            </a:r>
          </a:p>
          <a:p>
            <a:r>
              <a:rPr lang="en-US" sz="5600" dirty="0"/>
              <a:t>Erwin T. Hammock</a:t>
            </a:r>
          </a:p>
          <a:p>
            <a:r>
              <a:rPr lang="en-US" sz="5600" dirty="0"/>
              <a:t>Bellevue University </a:t>
            </a:r>
          </a:p>
          <a:p>
            <a:endParaRPr lang="en-US" sz="600" dirty="0"/>
          </a:p>
        </p:txBody>
      </p:sp>
      <p:pic>
        <p:nvPicPr>
          <p:cNvPr id="1026" name="Picture 2" descr="Why AutoML Isn't Enough to Democratize Data Science - insideBIGDATA">
            <a:extLst>
              <a:ext uri="{FF2B5EF4-FFF2-40B4-BE49-F238E27FC236}">
                <a16:creationId xmlns:a16="http://schemas.microsoft.com/office/drawing/2014/main" id="{6CCE4148-5599-F057-D7C5-B21B2C8718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847" r="1" b="28358"/>
          <a:stretch/>
        </p:blipFill>
        <p:spPr bwMode="auto">
          <a:xfrm>
            <a:off x="1069847" y="484632"/>
            <a:ext cx="10637520" cy="355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99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D679-CCE2-D57E-B58A-17F9770E0A67}"/>
              </a:ext>
            </a:extLst>
          </p:cNvPr>
          <p:cNvSpPr>
            <a:spLocks noGrp="1"/>
          </p:cNvSpPr>
          <p:nvPr>
            <p:ph type="title"/>
          </p:nvPr>
        </p:nvSpPr>
        <p:spPr/>
        <p:txBody>
          <a:bodyPr>
            <a:normAutofit/>
          </a:bodyPr>
          <a:lstStyle/>
          <a:p>
            <a:r>
              <a:rPr lang="en-US" sz="2400" dirty="0"/>
              <a:t>I did a statistical analysis to quantify the relationship between the two variables.</a:t>
            </a:r>
          </a:p>
        </p:txBody>
      </p:sp>
      <p:pic>
        <p:nvPicPr>
          <p:cNvPr id="5" name="Content Placeholder 4">
            <a:extLst>
              <a:ext uri="{FF2B5EF4-FFF2-40B4-BE49-F238E27FC236}">
                <a16:creationId xmlns:a16="http://schemas.microsoft.com/office/drawing/2014/main" id="{3550C06C-DBE7-CA7A-CE64-655DF601FBFB}"/>
              </a:ext>
            </a:extLst>
          </p:cNvPr>
          <p:cNvPicPr>
            <a:picLocks noGrp="1" noChangeAspect="1"/>
          </p:cNvPicPr>
          <p:nvPr>
            <p:ph idx="1"/>
          </p:nvPr>
        </p:nvPicPr>
        <p:blipFill>
          <a:blip r:embed="rId3"/>
          <a:stretch>
            <a:fillRect/>
          </a:stretch>
        </p:blipFill>
        <p:spPr>
          <a:xfrm>
            <a:off x="3811588" y="846563"/>
            <a:ext cx="7315200" cy="2577865"/>
          </a:xfrm>
        </p:spPr>
      </p:pic>
      <p:pic>
        <p:nvPicPr>
          <p:cNvPr id="7" name="Picture 6">
            <a:extLst>
              <a:ext uri="{FF2B5EF4-FFF2-40B4-BE49-F238E27FC236}">
                <a16:creationId xmlns:a16="http://schemas.microsoft.com/office/drawing/2014/main" id="{54F21924-F5E7-D71E-88FC-52599B164811}"/>
              </a:ext>
            </a:extLst>
          </p:cNvPr>
          <p:cNvPicPr>
            <a:picLocks noChangeAspect="1"/>
          </p:cNvPicPr>
          <p:nvPr/>
        </p:nvPicPr>
        <p:blipFill>
          <a:blip r:embed="rId4"/>
          <a:stretch>
            <a:fillRect/>
          </a:stretch>
        </p:blipFill>
        <p:spPr>
          <a:xfrm>
            <a:off x="4402276" y="3433573"/>
            <a:ext cx="5941874" cy="3286125"/>
          </a:xfrm>
          <a:prstGeom prst="rect">
            <a:avLst/>
          </a:prstGeom>
        </p:spPr>
      </p:pic>
    </p:spTree>
    <p:extLst>
      <p:ext uri="{BB962C8B-B14F-4D97-AF65-F5344CB8AC3E}">
        <p14:creationId xmlns:p14="http://schemas.microsoft.com/office/powerpoint/2010/main" val="3473430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1FC0-FCBE-D5ED-2F15-267867DFA36E}"/>
              </a:ext>
            </a:extLst>
          </p:cNvPr>
          <p:cNvSpPr>
            <a:spLocks noGrp="1"/>
          </p:cNvSpPr>
          <p:nvPr>
            <p:ph type="title"/>
          </p:nvPr>
        </p:nvSpPr>
        <p:spPr/>
        <p:txBody>
          <a:bodyPr/>
          <a:lstStyle/>
          <a:p>
            <a:pPr marL="571500" indent="-571500">
              <a:buFont typeface="Arial" panose="020B0604020202020204" pitchFamily="34" charset="0"/>
              <a:buChar char="•"/>
            </a:pPr>
            <a:r>
              <a:rPr lang="en-US" dirty="0"/>
              <a:t>Unit Price </a:t>
            </a:r>
            <a:br>
              <a:rPr lang="en-US" dirty="0"/>
            </a:br>
            <a:r>
              <a:rPr lang="en-US" dirty="0"/>
              <a:t>Total</a:t>
            </a:r>
          </a:p>
        </p:txBody>
      </p:sp>
      <p:pic>
        <p:nvPicPr>
          <p:cNvPr id="5" name="Content Placeholder 4">
            <a:extLst>
              <a:ext uri="{FF2B5EF4-FFF2-40B4-BE49-F238E27FC236}">
                <a16:creationId xmlns:a16="http://schemas.microsoft.com/office/drawing/2014/main" id="{1DC1F3F4-154B-BD28-9595-CC55EEE85F38}"/>
              </a:ext>
            </a:extLst>
          </p:cNvPr>
          <p:cNvPicPr>
            <a:picLocks noGrp="1" noChangeAspect="1"/>
          </p:cNvPicPr>
          <p:nvPr>
            <p:ph idx="1"/>
          </p:nvPr>
        </p:nvPicPr>
        <p:blipFill>
          <a:blip r:embed="rId3"/>
          <a:stretch>
            <a:fillRect/>
          </a:stretch>
        </p:blipFill>
        <p:spPr>
          <a:xfrm>
            <a:off x="4106982" y="863600"/>
            <a:ext cx="6838712" cy="5121275"/>
          </a:xfrm>
        </p:spPr>
      </p:pic>
    </p:spTree>
    <p:extLst>
      <p:ext uri="{BB962C8B-B14F-4D97-AF65-F5344CB8AC3E}">
        <p14:creationId xmlns:p14="http://schemas.microsoft.com/office/powerpoint/2010/main" val="15681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8C863-9CCC-BF23-BB6F-1C900E5EBC71}"/>
              </a:ext>
            </a:extLst>
          </p:cNvPr>
          <p:cNvSpPr>
            <a:spLocks noGrp="1"/>
          </p:cNvSpPr>
          <p:nvPr>
            <p:ph type="title"/>
          </p:nvPr>
        </p:nvSpPr>
        <p:spPr/>
        <p:txBody>
          <a:bodyPr/>
          <a:lstStyle/>
          <a:p>
            <a:r>
              <a:rPr lang="en-US" dirty="0"/>
              <a:t>Regression analysis </a:t>
            </a:r>
          </a:p>
        </p:txBody>
      </p:sp>
      <p:pic>
        <p:nvPicPr>
          <p:cNvPr id="12" name="Content Placeholder 11">
            <a:extLst>
              <a:ext uri="{FF2B5EF4-FFF2-40B4-BE49-F238E27FC236}">
                <a16:creationId xmlns:a16="http://schemas.microsoft.com/office/drawing/2014/main" id="{F559AC65-44D6-BEB9-637C-F7708BB31DA7}"/>
              </a:ext>
            </a:extLst>
          </p:cNvPr>
          <p:cNvPicPr>
            <a:picLocks noGrp="1" noChangeAspect="1"/>
          </p:cNvPicPr>
          <p:nvPr>
            <p:ph idx="1"/>
          </p:nvPr>
        </p:nvPicPr>
        <p:blipFill>
          <a:blip r:embed="rId2"/>
          <a:stretch>
            <a:fillRect/>
          </a:stretch>
        </p:blipFill>
        <p:spPr>
          <a:xfrm>
            <a:off x="4120847" y="863600"/>
            <a:ext cx="6810982" cy="5121275"/>
          </a:xfrm>
        </p:spPr>
      </p:pic>
    </p:spTree>
    <p:extLst>
      <p:ext uri="{BB962C8B-B14F-4D97-AF65-F5344CB8AC3E}">
        <p14:creationId xmlns:p14="http://schemas.microsoft.com/office/powerpoint/2010/main" val="3828136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6A930-4391-31D7-49E7-D61CBC75C436}"/>
              </a:ext>
            </a:extLst>
          </p:cNvPr>
          <p:cNvSpPr>
            <a:spLocks noGrp="1"/>
          </p:cNvSpPr>
          <p:nvPr>
            <p:ph type="title"/>
          </p:nvPr>
        </p:nvSpPr>
        <p:spPr/>
        <p:txBody>
          <a:bodyPr>
            <a:normAutofit/>
          </a:bodyPr>
          <a:lstStyle/>
          <a:p>
            <a:pPr marL="342900" indent="-342900" algn="l">
              <a:buFont typeface="Arial" panose="020B0604020202020204" pitchFamily="34" charset="0"/>
              <a:buChar char="•"/>
            </a:pPr>
            <a:r>
              <a:rPr lang="en-US" sz="2000" dirty="0"/>
              <a:t>OLS Regression analysis </a:t>
            </a:r>
            <a:br>
              <a:rPr lang="en-US" sz="2000" dirty="0"/>
            </a:br>
            <a:br>
              <a:rPr lang="en-US" sz="2000" dirty="0"/>
            </a:br>
            <a:r>
              <a:rPr lang="en-US" sz="1300" b="0" i="0" u="none" strike="noStrike" dirty="0">
                <a:solidFill>
                  <a:schemeClr val="bg1"/>
                </a:solidFill>
                <a:effectLst/>
                <a:latin typeface="ui-sans-serif"/>
              </a:rPr>
              <a:t>The model explains approximately 40.3% of the variance in gross income.</a:t>
            </a:r>
            <a:br>
              <a:rPr lang="en-US" sz="1300" b="0" i="0" u="none" strike="noStrike" dirty="0">
                <a:solidFill>
                  <a:schemeClr val="bg1"/>
                </a:solidFill>
                <a:effectLst/>
                <a:latin typeface="ui-sans-serif"/>
              </a:rPr>
            </a:br>
            <a:r>
              <a:rPr lang="en-US" sz="1300" b="0" i="0" u="none" strike="noStrike" dirty="0">
                <a:solidFill>
                  <a:schemeClr val="bg1"/>
                </a:solidFill>
                <a:effectLst/>
                <a:latin typeface="ui-sans-serif"/>
              </a:rPr>
              <a:t>Unit price is a significant predictor of gross income, while Rating is not.</a:t>
            </a:r>
            <a:br>
              <a:rPr lang="en-US" sz="1300" b="0" i="0" u="none" strike="noStrike" dirty="0">
                <a:solidFill>
                  <a:schemeClr val="bg1"/>
                </a:solidFill>
                <a:effectLst/>
                <a:latin typeface="ui-sans-serif"/>
              </a:rPr>
            </a:br>
            <a:br>
              <a:rPr lang="en-US" sz="1300" b="0" i="0" u="none" strike="noStrike" dirty="0">
                <a:solidFill>
                  <a:schemeClr val="bg1"/>
                </a:solidFill>
                <a:effectLst/>
                <a:latin typeface="ui-sans-serif"/>
              </a:rPr>
            </a:br>
            <a:r>
              <a:rPr lang="en-US" sz="1300" b="0" i="0" u="none" strike="noStrike" dirty="0">
                <a:solidFill>
                  <a:schemeClr val="bg1"/>
                </a:solidFill>
                <a:effectLst/>
                <a:latin typeface="ui-sans-serif"/>
              </a:rPr>
              <a:t>The intercept is not statistically significant.</a:t>
            </a:r>
            <a:br>
              <a:rPr lang="en-US" sz="1300" b="0" i="0" u="none" strike="noStrike" dirty="0">
                <a:solidFill>
                  <a:schemeClr val="bg1"/>
                </a:solidFill>
                <a:effectLst/>
                <a:latin typeface="ui-sans-serif"/>
              </a:rPr>
            </a:br>
            <a:br>
              <a:rPr lang="en-US" sz="1300" b="0" i="0" u="none" strike="noStrike" dirty="0">
                <a:solidFill>
                  <a:schemeClr val="bg1"/>
                </a:solidFill>
                <a:effectLst/>
                <a:latin typeface="ui-sans-serif"/>
              </a:rPr>
            </a:br>
            <a:r>
              <a:rPr lang="en-US" sz="1300" b="0" i="0" u="none" strike="noStrike" dirty="0">
                <a:solidFill>
                  <a:schemeClr val="bg1"/>
                </a:solidFill>
                <a:effectLst/>
                <a:latin typeface="ui-sans-serif"/>
              </a:rPr>
              <a:t>The diagnostic statistics do not indicate major issues with normality or autocorrelation, although high condition numbers might suggest multicollinearity, but 293 is on the edge where concern starts.</a:t>
            </a:r>
            <a:br>
              <a:rPr lang="en-US" sz="1300" b="0" i="0" u="none" strike="noStrike" dirty="0">
                <a:solidFill>
                  <a:schemeClr val="bg1"/>
                </a:solidFill>
                <a:effectLst/>
                <a:latin typeface="ui-sans-serif"/>
              </a:rPr>
            </a:br>
            <a:br>
              <a:rPr lang="en-US" dirty="0"/>
            </a:br>
            <a:endParaRPr lang="en-US" dirty="0"/>
          </a:p>
        </p:txBody>
      </p:sp>
      <p:pic>
        <p:nvPicPr>
          <p:cNvPr id="5" name="Content Placeholder 4">
            <a:extLst>
              <a:ext uri="{FF2B5EF4-FFF2-40B4-BE49-F238E27FC236}">
                <a16:creationId xmlns:a16="http://schemas.microsoft.com/office/drawing/2014/main" id="{BDF181AF-10DB-26B4-8ED0-53122F8CB547}"/>
              </a:ext>
            </a:extLst>
          </p:cNvPr>
          <p:cNvPicPr>
            <a:picLocks noGrp="1" noChangeAspect="1"/>
          </p:cNvPicPr>
          <p:nvPr>
            <p:ph idx="1"/>
          </p:nvPr>
        </p:nvPicPr>
        <p:blipFill>
          <a:blip r:embed="rId3"/>
          <a:stretch>
            <a:fillRect/>
          </a:stretch>
        </p:blipFill>
        <p:spPr>
          <a:xfrm>
            <a:off x="3868738" y="1553663"/>
            <a:ext cx="7315200" cy="3741149"/>
          </a:xfrm>
        </p:spPr>
      </p:pic>
    </p:spTree>
    <p:extLst>
      <p:ext uri="{BB962C8B-B14F-4D97-AF65-F5344CB8AC3E}">
        <p14:creationId xmlns:p14="http://schemas.microsoft.com/office/powerpoint/2010/main" val="1071932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BF29-D18C-16DF-4AA2-B9989E045A21}"/>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50553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D589E016-1EE1-484C-8423-012B4B780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F408CB33-4BFC-EB3A-3ED5-C2CE04A4E3DB}"/>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t="29144" r="9092" b="2658"/>
          <a:stretch/>
        </p:blipFill>
        <p:spPr bwMode="auto">
          <a:xfrm>
            <a:off x="20" y="-1"/>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6100866-3689-418C-84D9-07C7E2435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00114"/>
            <a:ext cx="4053525" cy="425777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6C4537A-139B-90B7-C1CC-EC56E1B72B2C}"/>
              </a:ext>
            </a:extLst>
          </p:cNvPr>
          <p:cNvSpPr>
            <a:spLocks noGrp="1"/>
          </p:cNvSpPr>
          <p:nvPr>
            <p:ph type="title"/>
          </p:nvPr>
        </p:nvSpPr>
        <p:spPr>
          <a:xfrm>
            <a:off x="334557" y="1653703"/>
            <a:ext cx="3361953" cy="2470488"/>
          </a:xfrm>
        </p:spPr>
        <p:txBody>
          <a:bodyPr vert="horz" lIns="91440" tIns="45720" rIns="91440" bIns="45720" rtlCol="0" anchor="b">
            <a:normAutofit/>
          </a:bodyPr>
          <a:lstStyle/>
          <a:p>
            <a:pPr marL="285750" indent="-285750">
              <a:buFont typeface="Arial" panose="020B0604020202020204" pitchFamily="34" charset="0"/>
              <a:buChar char="•"/>
            </a:pPr>
            <a:r>
              <a:rPr lang="en-US" sz="1400" b="0" i="0" u="none" strike="noStrike" spc="-100" dirty="0">
                <a:solidFill>
                  <a:schemeClr val="tx1"/>
                </a:solidFill>
                <a:effectLst/>
              </a:rPr>
              <a:t>In this presentation, we will explore a statistical question and hypothesis related to supermarket sales data. We will identify the factors that might influence sales and develop a plan to test our hypothesis. By analyzing this data, </a:t>
            </a:r>
            <a:endParaRPr lang="en-US" sz="1400" spc="-100" dirty="0">
              <a:solidFill>
                <a:schemeClr val="tx1"/>
              </a:solidFill>
            </a:endParaRPr>
          </a:p>
        </p:txBody>
      </p:sp>
      <p:sp>
        <p:nvSpPr>
          <p:cNvPr id="7" name="TextBox 6">
            <a:extLst>
              <a:ext uri="{FF2B5EF4-FFF2-40B4-BE49-F238E27FC236}">
                <a16:creationId xmlns:a16="http://schemas.microsoft.com/office/drawing/2014/main" id="{E05FBD35-D502-126F-0474-273169BF50AF}"/>
              </a:ext>
            </a:extLst>
          </p:cNvPr>
          <p:cNvSpPr txBox="1"/>
          <p:nvPr/>
        </p:nvSpPr>
        <p:spPr>
          <a:xfrm>
            <a:off x="9820996" y="6657944"/>
            <a:ext cx="236795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mmons.wikimedia.org/wiki/File:Supermarket_interior_Coop_Extra_GR%C3%98NT_FRUKT_vegetables_fruit_Tj%C3%B8me,_Norway_2017-11-02.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1867657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CE31A0D-1AC9-98BD-3CE3-BC8028094DFA}"/>
              </a:ext>
            </a:extLst>
          </p:cNvPr>
          <p:cNvSpPr>
            <a:spLocks noGrp="1"/>
          </p:cNvSpPr>
          <p:nvPr>
            <p:ph type="title"/>
          </p:nvPr>
        </p:nvSpPr>
        <p:spPr>
          <a:xfrm>
            <a:off x="1069848" y="4590661"/>
            <a:ext cx="10210862" cy="1065690"/>
          </a:xfrm>
        </p:spPr>
        <p:txBody>
          <a:bodyPr vert="horz" lIns="91440" tIns="45720" rIns="91440" bIns="45720" rtlCol="0" anchor="b">
            <a:normAutofit fontScale="90000"/>
          </a:bodyPr>
          <a:lstStyle/>
          <a:p>
            <a:pPr algn="ctr"/>
            <a:r>
              <a:rPr lang="en-US" sz="3700" spc="-100" dirty="0"/>
              <a:t>After importing  libraries now we want to read the data and explore the variables in the data set.</a:t>
            </a:r>
          </a:p>
        </p:txBody>
      </p:sp>
      <p:pic>
        <p:nvPicPr>
          <p:cNvPr id="5" name="Content Placeholder 4">
            <a:extLst>
              <a:ext uri="{FF2B5EF4-FFF2-40B4-BE49-F238E27FC236}">
                <a16:creationId xmlns:a16="http://schemas.microsoft.com/office/drawing/2014/main" id="{47DD0F02-E2A0-0A45-22D7-C4557E8C3C76}"/>
              </a:ext>
            </a:extLst>
          </p:cNvPr>
          <p:cNvPicPr>
            <a:picLocks noGrp="1" noChangeAspect="1"/>
          </p:cNvPicPr>
          <p:nvPr>
            <p:ph idx="1"/>
          </p:nvPr>
        </p:nvPicPr>
        <p:blipFill>
          <a:blip r:embed="rId3"/>
          <a:stretch>
            <a:fillRect/>
          </a:stretch>
        </p:blipFill>
        <p:spPr>
          <a:xfrm>
            <a:off x="2369675" y="484632"/>
            <a:ext cx="8037864" cy="3556755"/>
          </a:xfrm>
          <a:prstGeom prst="rect">
            <a:avLst/>
          </a:prstGeom>
        </p:spPr>
      </p:pic>
    </p:spTree>
    <p:extLst>
      <p:ext uri="{BB962C8B-B14F-4D97-AF65-F5344CB8AC3E}">
        <p14:creationId xmlns:p14="http://schemas.microsoft.com/office/powerpoint/2010/main" val="1565165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7F31-D234-96A9-62A5-0562CD7279C3}"/>
              </a:ext>
            </a:extLst>
          </p:cNvPr>
          <p:cNvSpPr>
            <a:spLocks noGrp="1"/>
          </p:cNvSpPr>
          <p:nvPr>
            <p:ph type="title"/>
          </p:nvPr>
        </p:nvSpPr>
        <p:spPr>
          <a:xfrm>
            <a:off x="643467" y="1298448"/>
            <a:ext cx="3685070" cy="3255264"/>
          </a:xfrm>
        </p:spPr>
        <p:txBody>
          <a:bodyPr vert="horz" lIns="91440" tIns="45720" rIns="91440" bIns="45720" rtlCol="0" anchor="b">
            <a:normAutofit/>
          </a:bodyPr>
          <a:lstStyle/>
          <a:p>
            <a:pPr marL="571500" indent="-571500">
              <a:buFont typeface="Arial" panose="020B0604020202020204" pitchFamily="34" charset="0"/>
              <a:buChar char="•"/>
            </a:pPr>
            <a:r>
              <a:rPr lang="en-US" sz="2000" spc="-100" dirty="0"/>
              <a:t>List of the top five variables </a:t>
            </a:r>
            <a:br>
              <a:rPr lang="en-US" sz="1900" spc="-100" dirty="0"/>
            </a:br>
            <a:br>
              <a:rPr lang="en-US" sz="1900" spc="-100" dirty="0"/>
            </a:br>
            <a:r>
              <a:rPr lang="en-US" sz="1900" spc="-100" dirty="0"/>
              <a:t>Rating </a:t>
            </a:r>
            <a:br>
              <a:rPr lang="en-US" sz="1900" spc="-100" dirty="0"/>
            </a:br>
            <a:r>
              <a:rPr lang="en-US" sz="1900" spc="-100" dirty="0"/>
              <a:t>Total</a:t>
            </a:r>
            <a:br>
              <a:rPr lang="en-US" sz="1900" spc="-100" dirty="0"/>
            </a:br>
            <a:r>
              <a:rPr lang="en-US" sz="1900" spc="-100" dirty="0"/>
              <a:t>quantity</a:t>
            </a:r>
            <a:br>
              <a:rPr lang="en-US" sz="1900" spc="-100" dirty="0"/>
            </a:br>
            <a:r>
              <a:rPr lang="en-US" sz="1900" spc="-100" dirty="0"/>
              <a:t>gross income </a:t>
            </a:r>
            <a:br>
              <a:rPr lang="en-US" sz="1900" spc="-100" dirty="0"/>
            </a:br>
            <a:r>
              <a:rPr lang="en-US" sz="1900" spc="-100" dirty="0"/>
              <a:t>gender  </a:t>
            </a:r>
            <a:br>
              <a:rPr lang="en-US" sz="1900" spc="-100" dirty="0"/>
            </a:br>
            <a:endParaRPr lang="en-US" sz="1900" spc="-100" dirty="0"/>
          </a:p>
        </p:txBody>
      </p:sp>
      <p:pic>
        <p:nvPicPr>
          <p:cNvPr id="11" name="Content Placeholder 10" descr="A white background with black text&#10;&#10;Description automatically generated">
            <a:extLst>
              <a:ext uri="{FF2B5EF4-FFF2-40B4-BE49-F238E27FC236}">
                <a16:creationId xmlns:a16="http://schemas.microsoft.com/office/drawing/2014/main" id="{8DE59988-3593-DCD7-3DF3-A6A6DD9BA27B}"/>
              </a:ext>
            </a:extLst>
          </p:cNvPr>
          <p:cNvPicPr>
            <a:picLocks noGrp="1" noChangeAspect="1"/>
          </p:cNvPicPr>
          <p:nvPr>
            <p:ph idx="1"/>
          </p:nvPr>
        </p:nvPicPr>
        <p:blipFill rotWithShape="1">
          <a:blip r:embed="rId3"/>
          <a:srcRect r="67750"/>
          <a:stretch/>
        </p:blipFill>
        <p:spPr>
          <a:xfrm>
            <a:off x="5120640" y="759599"/>
            <a:ext cx="6367271" cy="5330650"/>
          </a:xfrm>
          <a:prstGeom prst="rect">
            <a:avLst/>
          </a:prstGeom>
        </p:spPr>
      </p:pic>
    </p:spTree>
    <p:extLst>
      <p:ext uri="{BB962C8B-B14F-4D97-AF65-F5344CB8AC3E}">
        <p14:creationId xmlns:p14="http://schemas.microsoft.com/office/powerpoint/2010/main" val="96269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04535DD-9146-508A-6C79-8F4D2964AB18}"/>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t>Descriptive analysis </a:t>
            </a:r>
          </a:p>
        </p:txBody>
      </p:sp>
      <p:pic>
        <p:nvPicPr>
          <p:cNvPr id="5" name="Content Placeholder 4">
            <a:extLst>
              <a:ext uri="{FF2B5EF4-FFF2-40B4-BE49-F238E27FC236}">
                <a16:creationId xmlns:a16="http://schemas.microsoft.com/office/drawing/2014/main" id="{51F7DDC3-082B-AAAD-5F8A-E169F4B3F7E5}"/>
              </a:ext>
            </a:extLst>
          </p:cNvPr>
          <p:cNvPicPr>
            <a:picLocks noGrp="1" noChangeAspect="1"/>
          </p:cNvPicPr>
          <p:nvPr>
            <p:ph idx="1"/>
          </p:nvPr>
        </p:nvPicPr>
        <p:blipFill>
          <a:blip r:embed="rId3"/>
          <a:stretch>
            <a:fillRect/>
          </a:stretch>
        </p:blipFill>
        <p:spPr>
          <a:xfrm>
            <a:off x="2740654" y="484632"/>
            <a:ext cx="7295906" cy="3556755"/>
          </a:xfrm>
          <a:prstGeom prst="rect">
            <a:avLst/>
          </a:prstGeom>
        </p:spPr>
      </p:pic>
    </p:spTree>
    <p:extLst>
      <p:ext uri="{BB962C8B-B14F-4D97-AF65-F5344CB8AC3E}">
        <p14:creationId xmlns:p14="http://schemas.microsoft.com/office/powerpoint/2010/main" val="392281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5" name="Rectangle 24">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A44717E-5F78-838F-FC7A-26CF59C43C5D}"/>
              </a:ext>
            </a:extLst>
          </p:cNvPr>
          <p:cNvSpPr>
            <a:spLocks noGrp="1"/>
          </p:cNvSpPr>
          <p:nvPr>
            <p:ph type="title"/>
          </p:nvPr>
        </p:nvSpPr>
        <p:spPr>
          <a:xfrm>
            <a:off x="643467" y="1298448"/>
            <a:ext cx="3685070" cy="3255264"/>
          </a:xfrm>
        </p:spPr>
        <p:txBody>
          <a:bodyPr vert="horz" lIns="91440" tIns="45720" rIns="91440" bIns="45720" rtlCol="0" anchor="b">
            <a:normAutofit/>
          </a:bodyPr>
          <a:lstStyle/>
          <a:p>
            <a:pPr marL="857250" indent="-857250">
              <a:buFont typeface="Arial" panose="020B0604020202020204" pitchFamily="34" charset="0"/>
              <a:buChar char="•"/>
            </a:pPr>
            <a:r>
              <a:rPr lang="en-US" sz="5900" spc="-100" dirty="0"/>
              <a:t>Ratings </a:t>
            </a:r>
            <a:br>
              <a:rPr lang="en-US" sz="5900" spc="-100" dirty="0"/>
            </a:br>
            <a:endParaRPr lang="en-US" sz="1600" spc="-100" dirty="0"/>
          </a:p>
        </p:txBody>
      </p:sp>
      <p:pic>
        <p:nvPicPr>
          <p:cNvPr id="9" name="Content Placeholder 8">
            <a:extLst>
              <a:ext uri="{FF2B5EF4-FFF2-40B4-BE49-F238E27FC236}">
                <a16:creationId xmlns:a16="http://schemas.microsoft.com/office/drawing/2014/main" id="{B90BA006-5B2A-0195-A85C-24318E74B63D}"/>
              </a:ext>
            </a:extLst>
          </p:cNvPr>
          <p:cNvPicPr>
            <a:picLocks noGrp="1" noChangeAspect="1"/>
          </p:cNvPicPr>
          <p:nvPr>
            <p:ph idx="1"/>
          </p:nvPr>
        </p:nvPicPr>
        <p:blipFill rotWithShape="1">
          <a:blip r:embed="rId3"/>
          <a:srcRect r="6830" b="-2"/>
          <a:stretch/>
        </p:blipFill>
        <p:spPr>
          <a:xfrm>
            <a:off x="5120640" y="759599"/>
            <a:ext cx="6367271" cy="5330650"/>
          </a:xfrm>
          <a:prstGeom prst="rect">
            <a:avLst/>
          </a:prstGeom>
        </p:spPr>
      </p:pic>
      <p:sp>
        <p:nvSpPr>
          <p:cNvPr id="22" name="Rectangle 21">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1446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18AE1C7-AD2B-F022-1ABF-00C68206C943}"/>
              </a:ext>
            </a:extLst>
          </p:cNvPr>
          <p:cNvSpPr>
            <a:spLocks noGrp="1"/>
          </p:cNvSpPr>
          <p:nvPr>
            <p:ph type="title"/>
          </p:nvPr>
        </p:nvSpPr>
        <p:spPr>
          <a:xfrm>
            <a:off x="1069849" y="1298448"/>
            <a:ext cx="3258688" cy="3255264"/>
          </a:xfrm>
        </p:spPr>
        <p:txBody>
          <a:bodyPr vert="horz" lIns="91440" tIns="45720" rIns="91440" bIns="45720" rtlCol="0" anchor="b">
            <a:normAutofit/>
          </a:bodyPr>
          <a:lstStyle/>
          <a:p>
            <a:pPr marL="685800" indent="-685800">
              <a:buFont typeface="Arial" panose="020B0604020202020204" pitchFamily="34" charset="0"/>
              <a:buChar char="•"/>
            </a:pPr>
            <a:r>
              <a:rPr lang="en-US" sz="2400" spc="-100" dirty="0"/>
              <a:t>Other top variables we want to analyze.</a:t>
            </a:r>
          </a:p>
        </p:txBody>
      </p:sp>
      <p:pic>
        <p:nvPicPr>
          <p:cNvPr id="5" name="Content Placeholder 4">
            <a:extLst>
              <a:ext uri="{FF2B5EF4-FFF2-40B4-BE49-F238E27FC236}">
                <a16:creationId xmlns:a16="http://schemas.microsoft.com/office/drawing/2014/main" id="{C217698D-5553-87E5-8412-8693E9DFC641}"/>
              </a:ext>
            </a:extLst>
          </p:cNvPr>
          <p:cNvPicPr>
            <a:picLocks noGrp="1" noChangeAspect="1"/>
          </p:cNvPicPr>
          <p:nvPr>
            <p:ph idx="1"/>
          </p:nvPr>
        </p:nvPicPr>
        <p:blipFill>
          <a:blip r:embed="rId3"/>
          <a:stretch>
            <a:fillRect/>
          </a:stretch>
        </p:blipFill>
        <p:spPr>
          <a:xfrm>
            <a:off x="5120640" y="878017"/>
            <a:ext cx="6367271" cy="5093814"/>
          </a:xfrm>
          <a:prstGeom prst="rect">
            <a:avLst/>
          </a:prstGeom>
        </p:spPr>
      </p:pic>
      <p:sp>
        <p:nvSpPr>
          <p:cNvPr id="18"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469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16A6-7655-0CBA-C58D-4B9BDD243334}"/>
              </a:ext>
            </a:extLst>
          </p:cNvPr>
          <p:cNvSpPr>
            <a:spLocks noGrp="1"/>
          </p:cNvSpPr>
          <p:nvPr>
            <p:ph type="title"/>
          </p:nvPr>
        </p:nvSpPr>
        <p:spPr/>
        <p:txBody>
          <a:bodyPr/>
          <a:lstStyle/>
          <a:p>
            <a:r>
              <a:rPr lang="en-US" dirty="0"/>
              <a:t>CDF Analysis </a:t>
            </a:r>
            <a:br>
              <a:rPr lang="en-US" dirty="0"/>
            </a:br>
            <a:r>
              <a:rPr lang="en-US" dirty="0"/>
              <a:t>on Gross Income</a:t>
            </a:r>
          </a:p>
        </p:txBody>
      </p:sp>
      <p:pic>
        <p:nvPicPr>
          <p:cNvPr id="5" name="Content Placeholder 4">
            <a:extLst>
              <a:ext uri="{FF2B5EF4-FFF2-40B4-BE49-F238E27FC236}">
                <a16:creationId xmlns:a16="http://schemas.microsoft.com/office/drawing/2014/main" id="{25A5F61D-06FD-F9E2-D0F4-B3C6641A601D}"/>
              </a:ext>
            </a:extLst>
          </p:cNvPr>
          <p:cNvPicPr>
            <a:picLocks noGrp="1" noChangeAspect="1"/>
          </p:cNvPicPr>
          <p:nvPr>
            <p:ph idx="1"/>
          </p:nvPr>
        </p:nvPicPr>
        <p:blipFill>
          <a:blip r:embed="rId3"/>
          <a:stretch>
            <a:fillRect/>
          </a:stretch>
        </p:blipFill>
        <p:spPr>
          <a:xfrm>
            <a:off x="3987344" y="863600"/>
            <a:ext cx="7077988" cy="5121275"/>
          </a:xfrm>
        </p:spPr>
      </p:pic>
    </p:spTree>
    <p:extLst>
      <p:ext uri="{BB962C8B-B14F-4D97-AF65-F5344CB8AC3E}">
        <p14:creationId xmlns:p14="http://schemas.microsoft.com/office/powerpoint/2010/main" val="1535727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DA19-09C9-DB16-285C-040CA46F3A41}"/>
              </a:ext>
            </a:extLst>
          </p:cNvPr>
          <p:cNvSpPr>
            <a:spLocks noGrp="1"/>
          </p:cNvSpPr>
          <p:nvPr>
            <p:ph type="title"/>
          </p:nvPr>
        </p:nvSpPr>
        <p:spPr/>
        <p:txBody>
          <a:bodyPr/>
          <a:lstStyle/>
          <a:p>
            <a:pPr marL="571500" indent="-571500">
              <a:buFont typeface="Arial" panose="020B0604020202020204" pitchFamily="34" charset="0"/>
              <a:buChar char="•"/>
            </a:pPr>
            <a:r>
              <a:rPr lang="en-US" dirty="0"/>
              <a:t>Is there a Relation between gross income and rating</a:t>
            </a:r>
          </a:p>
        </p:txBody>
      </p:sp>
      <p:pic>
        <p:nvPicPr>
          <p:cNvPr id="5" name="Content Placeholder 4">
            <a:extLst>
              <a:ext uri="{FF2B5EF4-FFF2-40B4-BE49-F238E27FC236}">
                <a16:creationId xmlns:a16="http://schemas.microsoft.com/office/drawing/2014/main" id="{B9A65374-823D-ED2C-954C-125E2780F865}"/>
              </a:ext>
            </a:extLst>
          </p:cNvPr>
          <p:cNvPicPr>
            <a:picLocks noGrp="1" noChangeAspect="1"/>
          </p:cNvPicPr>
          <p:nvPr>
            <p:ph idx="1"/>
          </p:nvPr>
        </p:nvPicPr>
        <p:blipFill>
          <a:blip r:embed="rId3"/>
          <a:stretch>
            <a:fillRect/>
          </a:stretch>
        </p:blipFill>
        <p:spPr>
          <a:xfrm>
            <a:off x="3868738" y="1153876"/>
            <a:ext cx="7315200" cy="4540722"/>
          </a:xfrm>
        </p:spPr>
      </p:pic>
    </p:spTree>
    <p:extLst>
      <p:ext uri="{BB962C8B-B14F-4D97-AF65-F5344CB8AC3E}">
        <p14:creationId xmlns:p14="http://schemas.microsoft.com/office/powerpoint/2010/main" val="3725897934"/>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Frame</Template>
  <TotalTime>194</TotalTime>
  <Words>1057</Words>
  <Application>Microsoft Macintosh PowerPoint</Application>
  <PresentationFormat>Widescreen</PresentationFormat>
  <Paragraphs>77</Paragraphs>
  <Slides>14</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Arial</vt:lpstr>
      <vt:lpstr>Corbel</vt:lpstr>
      <vt:lpstr>Roboto</vt:lpstr>
      <vt:lpstr>ui-sans-serif</vt:lpstr>
      <vt:lpstr>Wingdings 2</vt:lpstr>
      <vt:lpstr>Frame</vt:lpstr>
      <vt:lpstr>PowerPoint Presentation</vt:lpstr>
      <vt:lpstr>In this presentation, we will explore a statistical question and hypothesis related to supermarket sales data. We will identify the factors that might influence sales and develop a plan to test our hypothesis. By analyzing this data, </vt:lpstr>
      <vt:lpstr>After importing  libraries now we want to read the data and explore the variables in the data set.</vt:lpstr>
      <vt:lpstr>List of the top five variables   Rating  Total quantity gross income  gender   </vt:lpstr>
      <vt:lpstr>Descriptive analysis </vt:lpstr>
      <vt:lpstr>Ratings  </vt:lpstr>
      <vt:lpstr>Other top variables we want to analyze.</vt:lpstr>
      <vt:lpstr>CDF Analysis  on Gross Income</vt:lpstr>
      <vt:lpstr>Is there a Relation between gross income and rating</vt:lpstr>
      <vt:lpstr>I did a statistical analysis to quantify the relationship between the two variables.</vt:lpstr>
      <vt:lpstr>Unit Price  Total</vt:lpstr>
      <vt:lpstr>Regression analysis </vt:lpstr>
      <vt:lpstr>OLS Regression analysis   The model explains approximately 40.3% of the variance in gross income. Unit price is a significant predictor of gross income, while Rating is not.  The intercept is not statistically significant.  The diagnostic statistics do not indicate major issues with normality or autocorrelation, although high condition numbers might suggest multicollinearity, but 293 is on the edge where concern starts.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erwin hammock</dc:creator>
  <cp:lastModifiedBy>erwin hammock</cp:lastModifiedBy>
  <cp:revision>5</cp:revision>
  <dcterms:created xsi:type="dcterms:W3CDTF">2024-06-01T23:44:30Z</dcterms:created>
  <dcterms:modified xsi:type="dcterms:W3CDTF">2024-06-02T03:27:12Z</dcterms:modified>
</cp:coreProperties>
</file>